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70" r:id="rId8"/>
    <p:sldId id="262" r:id="rId9"/>
    <p:sldId id="271" r:id="rId10"/>
    <p:sldId id="263" r:id="rId11"/>
    <p:sldId id="264" r:id="rId12"/>
    <p:sldId id="265" r:id="rId13"/>
    <p:sldId id="268" r:id="rId14"/>
    <p:sldId id="269" r:id="rId15"/>
    <p:sldId id="266" r:id="rId16"/>
    <p:sldId id="267"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7F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65589EE0-D3B8-4CBD-92DC-CD477123B0CB}" type="datetimeFigureOut">
              <a:rPr lang="en-US" smtClean="0"/>
              <a:t>3/5/2014</a:t>
            </a:fld>
            <a:endParaRPr lang="en-US"/>
          </a:p>
        </p:txBody>
      </p:sp>
      <p:sp>
        <p:nvSpPr>
          <p:cNvPr id="16" name="Slide Number Placeholder 15"/>
          <p:cNvSpPr>
            <a:spLocks noGrp="1"/>
          </p:cNvSpPr>
          <p:nvPr>
            <p:ph type="sldNum" sz="quarter" idx="11"/>
          </p:nvPr>
        </p:nvSpPr>
        <p:spPr/>
        <p:txBody>
          <a:bodyPr/>
          <a:lstStyle/>
          <a:p>
            <a:fld id="{02E25C7E-AA6F-4182-9A7C-90525F0DE20C}"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589EE0-D3B8-4CBD-92DC-CD477123B0CB}" type="datetimeFigureOut">
              <a:rPr lang="en-US" smtClean="0"/>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E25C7E-AA6F-4182-9A7C-90525F0DE20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5589EE0-D3B8-4CBD-92DC-CD477123B0CB}" type="datetimeFigureOut">
              <a:rPr lang="en-US" smtClean="0"/>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E25C7E-AA6F-4182-9A7C-90525F0DE20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65589EE0-D3B8-4CBD-92DC-CD477123B0CB}" type="datetimeFigureOut">
              <a:rPr lang="en-US" smtClean="0"/>
              <a:t>3/5/2014</a:t>
            </a:fld>
            <a:endParaRPr lang="en-US"/>
          </a:p>
        </p:txBody>
      </p:sp>
      <p:sp>
        <p:nvSpPr>
          <p:cNvPr id="15" name="Slide Number Placeholder 14"/>
          <p:cNvSpPr>
            <a:spLocks noGrp="1"/>
          </p:cNvSpPr>
          <p:nvPr>
            <p:ph type="sldNum" sz="quarter" idx="11"/>
          </p:nvPr>
        </p:nvSpPr>
        <p:spPr/>
        <p:txBody>
          <a:bodyPr/>
          <a:lstStyle/>
          <a:p>
            <a:fld id="{02E25C7E-AA6F-4182-9A7C-90525F0DE20C}"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65589EE0-D3B8-4CBD-92DC-CD477123B0CB}" type="datetimeFigureOut">
              <a:rPr lang="en-US" smtClean="0"/>
              <a:t>3/5/2014</a:t>
            </a:fld>
            <a:endParaRPr lang="en-US"/>
          </a:p>
        </p:txBody>
      </p:sp>
      <p:sp>
        <p:nvSpPr>
          <p:cNvPr id="13" name="Slide Number Placeholder 12"/>
          <p:cNvSpPr>
            <a:spLocks noGrp="1"/>
          </p:cNvSpPr>
          <p:nvPr>
            <p:ph type="sldNum" sz="quarter" idx="11"/>
          </p:nvPr>
        </p:nvSpPr>
        <p:spPr/>
        <p:txBody>
          <a:bodyPr/>
          <a:lstStyle/>
          <a:p>
            <a:fld id="{02E25C7E-AA6F-4182-9A7C-90525F0DE20C}"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65589EE0-D3B8-4CBD-92DC-CD477123B0CB}" type="datetimeFigureOut">
              <a:rPr lang="en-US" smtClean="0"/>
              <a:t>3/5/2014</a:t>
            </a:fld>
            <a:endParaRPr lang="en-US"/>
          </a:p>
        </p:txBody>
      </p:sp>
      <p:sp>
        <p:nvSpPr>
          <p:cNvPr id="9" name="Slide Number Placeholder 8"/>
          <p:cNvSpPr>
            <a:spLocks noGrp="1"/>
          </p:cNvSpPr>
          <p:nvPr>
            <p:ph type="sldNum" sz="quarter" idx="11"/>
          </p:nvPr>
        </p:nvSpPr>
        <p:spPr/>
        <p:txBody>
          <a:bodyPr/>
          <a:lstStyle/>
          <a:p>
            <a:fld id="{02E25C7E-AA6F-4182-9A7C-90525F0DE20C}"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65589EE0-D3B8-4CBD-92DC-CD477123B0CB}" type="datetimeFigureOut">
              <a:rPr lang="en-US" smtClean="0"/>
              <a:t>3/5/2014</a:t>
            </a:fld>
            <a:endParaRPr lang="en-US"/>
          </a:p>
        </p:txBody>
      </p:sp>
      <p:sp>
        <p:nvSpPr>
          <p:cNvPr id="15" name="Slide Number Placeholder 14"/>
          <p:cNvSpPr>
            <a:spLocks noGrp="1"/>
          </p:cNvSpPr>
          <p:nvPr>
            <p:ph type="sldNum" sz="quarter" idx="11"/>
          </p:nvPr>
        </p:nvSpPr>
        <p:spPr/>
        <p:txBody>
          <a:bodyPr/>
          <a:lstStyle/>
          <a:p>
            <a:fld id="{02E25C7E-AA6F-4182-9A7C-90525F0DE20C}"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65589EE0-D3B8-4CBD-92DC-CD477123B0CB}" type="datetimeFigureOut">
              <a:rPr lang="en-US" smtClean="0"/>
              <a:t>3/5/2014</a:t>
            </a:fld>
            <a:endParaRPr lang="en-US"/>
          </a:p>
        </p:txBody>
      </p:sp>
      <p:sp>
        <p:nvSpPr>
          <p:cNvPr id="8" name="Slide Number Placeholder 7"/>
          <p:cNvSpPr>
            <a:spLocks noGrp="1"/>
          </p:cNvSpPr>
          <p:nvPr>
            <p:ph type="sldNum" sz="quarter" idx="11"/>
          </p:nvPr>
        </p:nvSpPr>
        <p:spPr/>
        <p:txBody>
          <a:bodyPr/>
          <a:lstStyle/>
          <a:p>
            <a:fld id="{02E25C7E-AA6F-4182-9A7C-90525F0DE20C}"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5589EE0-D3B8-4CBD-92DC-CD477123B0CB}" type="datetimeFigureOut">
              <a:rPr lang="en-US" smtClean="0"/>
              <a:t>3/5/2014</a:t>
            </a:fld>
            <a:endParaRPr lang="en-US"/>
          </a:p>
        </p:txBody>
      </p:sp>
      <p:sp>
        <p:nvSpPr>
          <p:cNvPr id="6" name="Slide Number Placeholder 5"/>
          <p:cNvSpPr>
            <a:spLocks noGrp="1"/>
          </p:cNvSpPr>
          <p:nvPr>
            <p:ph type="sldNum" sz="quarter" idx="11"/>
          </p:nvPr>
        </p:nvSpPr>
        <p:spPr/>
        <p:txBody>
          <a:bodyPr/>
          <a:lstStyle/>
          <a:p>
            <a:fld id="{02E25C7E-AA6F-4182-9A7C-90525F0DE20C}" type="slidenum">
              <a:rPr lang="en-US" smtClean="0"/>
              <a:t>‹#›</a:t>
            </a:fld>
            <a:endParaRPr lang="en-US"/>
          </a:p>
        </p:txBody>
      </p:sp>
      <p:sp>
        <p:nvSpPr>
          <p:cNvPr id="7" name="Footer Placeholder 6"/>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65589EE0-D3B8-4CBD-92DC-CD477123B0CB}" type="datetimeFigureOut">
              <a:rPr lang="en-US" smtClean="0"/>
              <a:t>3/5/2014</a:t>
            </a:fld>
            <a:endParaRPr lang="en-US"/>
          </a:p>
        </p:txBody>
      </p:sp>
      <p:sp>
        <p:nvSpPr>
          <p:cNvPr id="16" name="Slide Number Placeholder 15"/>
          <p:cNvSpPr>
            <a:spLocks noGrp="1"/>
          </p:cNvSpPr>
          <p:nvPr>
            <p:ph type="sldNum" sz="quarter" idx="11"/>
          </p:nvPr>
        </p:nvSpPr>
        <p:spPr/>
        <p:txBody>
          <a:bodyPr/>
          <a:lstStyle/>
          <a:p>
            <a:fld id="{02E25C7E-AA6F-4182-9A7C-90525F0DE20C}"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65589EE0-D3B8-4CBD-92DC-CD477123B0CB}" type="datetimeFigureOut">
              <a:rPr lang="en-US" smtClean="0"/>
              <a:t>3/5/2014</a:t>
            </a:fld>
            <a:endParaRPr lang="en-US"/>
          </a:p>
        </p:txBody>
      </p:sp>
      <p:sp>
        <p:nvSpPr>
          <p:cNvPr id="14" name="Slide Number Placeholder 13"/>
          <p:cNvSpPr>
            <a:spLocks noGrp="1"/>
          </p:cNvSpPr>
          <p:nvPr>
            <p:ph type="sldNum" sz="quarter" idx="11"/>
          </p:nvPr>
        </p:nvSpPr>
        <p:spPr/>
        <p:txBody>
          <a:bodyPr/>
          <a:lstStyle/>
          <a:p>
            <a:fld id="{02E25C7E-AA6F-4182-9A7C-90525F0DE20C}"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65589EE0-D3B8-4CBD-92DC-CD477123B0CB}" type="datetimeFigureOut">
              <a:rPr lang="en-US" smtClean="0"/>
              <a:t>3/5/2014</a:t>
            </a:fld>
            <a:endParaRPr lang="en-US"/>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02E25C7E-AA6F-4182-9A7C-90525F0DE20C}"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319" y="1066800"/>
            <a:ext cx="8880065" cy="4267200"/>
          </a:xfrm>
          <a:prstGeom prst="rect">
            <a:avLst/>
          </a:prstGeom>
        </p:spPr>
      </p:pic>
      <p:sp>
        <p:nvSpPr>
          <p:cNvPr id="2" name="Title 1"/>
          <p:cNvSpPr>
            <a:spLocks noGrp="1"/>
          </p:cNvSpPr>
          <p:nvPr>
            <p:ph type="ctrTitle"/>
          </p:nvPr>
        </p:nvSpPr>
        <p:spPr>
          <a:xfrm>
            <a:off x="457200" y="5562600"/>
            <a:ext cx="8382000" cy="1085850"/>
          </a:xfrm>
        </p:spPr>
        <p:txBody>
          <a:bodyPr/>
          <a:lstStyle/>
          <a:p>
            <a:r>
              <a:rPr lang="en-US" dirty="0" smtClean="0">
                <a:solidFill>
                  <a:schemeClr val="tx1">
                    <a:lumMod val="95000"/>
                  </a:schemeClr>
                </a:solidFill>
              </a:rPr>
              <a:t>Immigration &amp; Change</a:t>
            </a:r>
            <a:endParaRPr lang="en-US" dirty="0">
              <a:solidFill>
                <a:schemeClr val="tx1">
                  <a:lumMod val="95000"/>
                </a:schemeClr>
              </a:solidFill>
            </a:endParaRPr>
          </a:p>
        </p:txBody>
      </p:sp>
      <p:sp>
        <p:nvSpPr>
          <p:cNvPr id="3" name="Subtitle 2"/>
          <p:cNvSpPr>
            <a:spLocks noGrp="1"/>
          </p:cNvSpPr>
          <p:nvPr>
            <p:ph type="subTitle" idx="1"/>
          </p:nvPr>
        </p:nvSpPr>
        <p:spPr>
          <a:xfrm>
            <a:off x="242319" y="353291"/>
            <a:ext cx="8749281" cy="685800"/>
          </a:xfrm>
        </p:spPr>
        <p:txBody>
          <a:bodyPr>
            <a:normAutofit/>
          </a:bodyPr>
          <a:lstStyle/>
          <a:p>
            <a:pPr algn="ctr"/>
            <a:r>
              <a:rPr lang="en-US" i="1" dirty="0" smtClean="0">
                <a:solidFill>
                  <a:schemeClr val="tx1">
                    <a:lumMod val="95000"/>
                  </a:schemeClr>
                </a:solidFill>
              </a:rPr>
              <a:t>Immigration &amp; Nativism in America at the turn of the 20</a:t>
            </a:r>
            <a:r>
              <a:rPr lang="en-US" i="1" baseline="30000" dirty="0" smtClean="0">
                <a:solidFill>
                  <a:schemeClr val="tx1">
                    <a:lumMod val="95000"/>
                  </a:schemeClr>
                </a:solidFill>
              </a:rPr>
              <a:t>th</a:t>
            </a:r>
            <a:r>
              <a:rPr lang="en-US" i="1" dirty="0" smtClean="0">
                <a:solidFill>
                  <a:schemeClr val="tx1">
                    <a:lumMod val="95000"/>
                  </a:schemeClr>
                </a:solidFill>
              </a:rPr>
              <a:t> Century</a:t>
            </a:r>
            <a:endParaRPr lang="en-US" i="1" dirty="0">
              <a:solidFill>
                <a:schemeClr val="tx1">
                  <a:lumMod val="95000"/>
                </a:schemeClr>
              </a:solidFill>
            </a:endParaRPr>
          </a:p>
        </p:txBody>
      </p:sp>
    </p:spTree>
    <p:extLst>
      <p:ext uri="{BB962C8B-B14F-4D97-AF65-F5344CB8AC3E}">
        <p14:creationId xmlns:p14="http://schemas.microsoft.com/office/powerpoint/2010/main" val="25681171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800358"/>
            <a:ext cx="4343400" cy="3199883"/>
          </a:xfrm>
        </p:spPr>
      </p:pic>
      <p:sp>
        <p:nvSpPr>
          <p:cNvPr id="3" name="Text Placeholder 2"/>
          <p:cNvSpPr>
            <a:spLocks noGrp="1"/>
          </p:cNvSpPr>
          <p:nvPr>
            <p:ph type="body" sz="half" idx="2"/>
          </p:nvPr>
        </p:nvSpPr>
        <p:spPr/>
        <p:txBody>
          <a:bodyPr>
            <a:normAutofit lnSpcReduction="10000"/>
          </a:bodyPr>
          <a:lstStyle/>
          <a:p>
            <a:r>
              <a:rPr lang="en-US" dirty="0" smtClean="0">
                <a:solidFill>
                  <a:schemeClr val="accent3">
                    <a:lumMod val="60000"/>
                    <a:lumOff val="40000"/>
                  </a:schemeClr>
                </a:solidFill>
              </a:rPr>
              <a:t>The public school movement in Northern cities was started by Horace Mann at a time when immigration was increasing rapidly.  Usually children in families learned to speak English before their parents or grandparents,  and practiced American customs and traditions rather than – or in addition to - the customs of their native countries.</a:t>
            </a:r>
            <a:endParaRPr lang="en-US" dirty="0">
              <a:solidFill>
                <a:schemeClr val="accent3">
                  <a:lumMod val="60000"/>
                  <a:lumOff val="40000"/>
                </a:schemeClr>
              </a:solidFill>
            </a:endParaRPr>
          </a:p>
        </p:txBody>
      </p:sp>
      <p:sp>
        <p:nvSpPr>
          <p:cNvPr id="4" name="Title 3"/>
          <p:cNvSpPr>
            <a:spLocks noGrp="1"/>
          </p:cNvSpPr>
          <p:nvPr>
            <p:ph type="title"/>
          </p:nvPr>
        </p:nvSpPr>
        <p:spPr/>
        <p:txBody>
          <a:bodyPr/>
          <a:lstStyle/>
          <a:p>
            <a:endParaRPr lang="en-US" sz="2400" dirty="0">
              <a:solidFill>
                <a:schemeClr val="bg2">
                  <a:lumMod val="50000"/>
                </a:schemeClr>
              </a:solidFill>
            </a:endParaRPr>
          </a:p>
        </p:txBody>
      </p:sp>
      <p:sp>
        <p:nvSpPr>
          <p:cNvPr id="2" name="Rounded Rectangle 1"/>
          <p:cNvSpPr/>
          <p:nvPr/>
        </p:nvSpPr>
        <p:spPr>
          <a:xfrm>
            <a:off x="457200" y="4419600"/>
            <a:ext cx="8305800" cy="19812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2800" i="1" dirty="0">
                <a:solidFill>
                  <a:schemeClr val="bg2">
                    <a:lumMod val="50000"/>
                  </a:schemeClr>
                </a:solidFill>
                <a:latin typeface="+mj-lt"/>
              </a:rPr>
              <a:t>The Public Schools were created to help assimilate immigrant children to American culture. </a:t>
            </a:r>
            <a:endParaRPr lang="en-US" sz="2800" i="1" dirty="0">
              <a:latin typeface="+mj-lt"/>
            </a:endParaRPr>
          </a:p>
        </p:txBody>
      </p:sp>
    </p:spTree>
    <p:extLst>
      <p:ext uri="{BB962C8B-B14F-4D97-AF65-F5344CB8AC3E}">
        <p14:creationId xmlns:p14="http://schemas.microsoft.com/office/powerpoint/2010/main" val="33001983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5196" b="5196"/>
          <a:stretch>
            <a:fillRect/>
          </a:stretch>
        </p:blipFill>
        <p:spPr>
          <a:xfrm>
            <a:off x="2286000" y="228600"/>
            <a:ext cx="4648200" cy="3006725"/>
          </a:xfrm>
        </p:spPr>
      </p:pic>
      <p:sp>
        <p:nvSpPr>
          <p:cNvPr id="7" name="Text Placeholder 6"/>
          <p:cNvSpPr>
            <a:spLocks noGrp="1"/>
          </p:cNvSpPr>
          <p:nvPr>
            <p:ph type="body" sz="half" idx="2"/>
          </p:nvPr>
        </p:nvSpPr>
        <p:spPr>
          <a:xfrm>
            <a:off x="2743200" y="3453046"/>
            <a:ext cx="5029200" cy="2261954"/>
          </a:xfrm>
        </p:spPr>
        <p:txBody>
          <a:bodyPr/>
          <a:lstStyle/>
          <a:p>
            <a:pPr marL="342900" indent="-342900">
              <a:buFont typeface="Wingdings" pitchFamily="2" charset="2"/>
              <a:buChar char="v"/>
            </a:pPr>
            <a:r>
              <a:rPr lang="en-US" dirty="0" smtClean="0"/>
              <a:t>Immigrants were the backbone to America’s workforce, taking jobs in steel mills, meatpacking plants, mines, and garment workshops. </a:t>
            </a:r>
          </a:p>
          <a:p>
            <a:pPr marL="342900" indent="-342900">
              <a:buFont typeface="Wingdings" pitchFamily="2" charset="2"/>
              <a:buChar char="v"/>
            </a:pPr>
            <a:r>
              <a:rPr lang="en-US" dirty="0" smtClean="0"/>
              <a:t>Unions continued to oppose immigration, though.</a:t>
            </a:r>
          </a:p>
          <a:p>
            <a:pPr marL="342900" indent="-342900">
              <a:buFont typeface="Wingdings" pitchFamily="2" charset="2"/>
              <a:buChar char="v"/>
            </a:pPr>
            <a:r>
              <a:rPr lang="en-US" dirty="0" smtClean="0"/>
              <a:t>Ethnic foods gained great popularity.</a:t>
            </a:r>
          </a:p>
          <a:p>
            <a:pPr marL="342900" indent="-342900">
              <a:buFont typeface="Wingdings" pitchFamily="2" charset="2"/>
              <a:buChar char="v"/>
            </a:pPr>
            <a:r>
              <a:rPr lang="en-US" dirty="0" smtClean="0"/>
              <a:t>Immigrants and the children of immigrants were major contributors of inventions and innovations.</a:t>
            </a:r>
            <a:endParaRPr lang="en-US" dirty="0"/>
          </a:p>
        </p:txBody>
      </p:sp>
      <p:sp>
        <p:nvSpPr>
          <p:cNvPr id="5" name="Title 4"/>
          <p:cNvSpPr>
            <a:spLocks noGrp="1"/>
          </p:cNvSpPr>
          <p:nvPr>
            <p:ph type="title"/>
          </p:nvPr>
        </p:nvSpPr>
        <p:spPr>
          <a:xfrm>
            <a:off x="762000" y="5638800"/>
            <a:ext cx="7543800" cy="914400"/>
          </a:xfrm>
        </p:spPr>
        <p:txBody>
          <a:bodyPr/>
          <a:lstStyle/>
          <a:p>
            <a:r>
              <a:rPr lang="en-US" dirty="0" smtClean="0"/>
              <a:t>Immigrant Contributions</a:t>
            </a:r>
            <a:endParaRPr lang="en-US" dirty="0"/>
          </a:p>
        </p:txBody>
      </p:sp>
    </p:spTree>
    <p:extLst>
      <p:ext uri="{BB962C8B-B14F-4D97-AF65-F5344CB8AC3E}">
        <p14:creationId xmlns:p14="http://schemas.microsoft.com/office/powerpoint/2010/main" val="11927972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92704" y="685800"/>
            <a:ext cx="4325509" cy="3886200"/>
          </a:xfrm>
        </p:spPr>
      </p:pic>
      <p:sp>
        <p:nvSpPr>
          <p:cNvPr id="7" name="Text Placeholder 6"/>
          <p:cNvSpPr>
            <a:spLocks noGrp="1"/>
          </p:cNvSpPr>
          <p:nvPr>
            <p:ph type="body" sz="half" idx="2"/>
          </p:nvPr>
        </p:nvSpPr>
        <p:spPr>
          <a:xfrm>
            <a:off x="5715000" y="685800"/>
            <a:ext cx="2590800" cy="3657599"/>
          </a:xfrm>
        </p:spPr>
        <p:txBody>
          <a:bodyPr/>
          <a:lstStyle/>
          <a:p>
            <a:r>
              <a:rPr lang="en-US" dirty="0" smtClean="0"/>
              <a:t>Nativists believed that the United States must be preserved for native born Americans – and the immigrants constituted a threat to the American way of life.  This despite the fact that </a:t>
            </a:r>
            <a:r>
              <a:rPr lang="en-US" i="1" u="sng" dirty="0" smtClean="0"/>
              <a:t>EVERY </a:t>
            </a:r>
            <a:r>
              <a:rPr lang="en-US" dirty="0" smtClean="0"/>
              <a:t>American is a descendent of immigrants and our nation could never have been founded were it not for the contributions of immigrants.</a:t>
            </a:r>
            <a:endParaRPr lang="en-US" dirty="0"/>
          </a:p>
        </p:txBody>
      </p:sp>
      <p:sp>
        <p:nvSpPr>
          <p:cNvPr id="5" name="Title 4"/>
          <p:cNvSpPr>
            <a:spLocks noGrp="1"/>
          </p:cNvSpPr>
          <p:nvPr>
            <p:ph type="title"/>
          </p:nvPr>
        </p:nvSpPr>
        <p:spPr>
          <a:xfrm>
            <a:off x="777240" y="4876800"/>
            <a:ext cx="7543800" cy="1447800"/>
          </a:xfrm>
        </p:spPr>
        <p:txBody>
          <a:bodyPr/>
          <a:lstStyle/>
          <a:p>
            <a:r>
              <a:rPr lang="en-US" sz="3600" u="sng" dirty="0" smtClean="0"/>
              <a:t>Nativism</a:t>
            </a:r>
            <a:r>
              <a:rPr lang="en-US" sz="3600" dirty="0" smtClean="0"/>
              <a:t> – (</a:t>
            </a:r>
            <a:r>
              <a:rPr lang="en-US" sz="3600" i="1" dirty="0" smtClean="0"/>
              <a:t>n.</a:t>
            </a:r>
            <a:r>
              <a:rPr lang="en-US" sz="3600" dirty="0" smtClean="0"/>
              <a:t>) Anti-Immigrant bigotry and racism</a:t>
            </a:r>
            <a:endParaRPr lang="en-US" sz="3600" dirty="0"/>
          </a:p>
        </p:txBody>
      </p:sp>
    </p:spTree>
    <p:extLst>
      <p:ext uri="{BB962C8B-B14F-4D97-AF65-F5344CB8AC3E}">
        <p14:creationId xmlns:p14="http://schemas.microsoft.com/office/powerpoint/2010/main" val="17615799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285915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533400" y="381000"/>
            <a:ext cx="8001000" cy="27432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2800" i="1" dirty="0" smtClean="0">
                <a:latin typeface="+mj-lt"/>
              </a:rPr>
              <a:t>What groups of Americans supported anti-Immigrant political cartoons like the one in the previous frame?  Why?</a:t>
            </a:r>
            <a:endParaRPr lang="en-US" sz="2800" i="1" dirty="0">
              <a:latin typeface="+mj-lt"/>
            </a:endParaRPr>
          </a:p>
        </p:txBody>
      </p:sp>
      <p:sp>
        <p:nvSpPr>
          <p:cNvPr id="3" name="Rounded Rectangle 2"/>
          <p:cNvSpPr/>
          <p:nvPr/>
        </p:nvSpPr>
        <p:spPr>
          <a:xfrm>
            <a:off x="561109" y="3505200"/>
            <a:ext cx="8001000" cy="27432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2800" i="1" dirty="0" smtClean="0"/>
              <a:t>How did Nativist beliefs about the Irish </a:t>
            </a:r>
            <a:r>
              <a:rPr lang="en-US" sz="2800" i="1" smtClean="0"/>
              <a:t>and Chinese influence </a:t>
            </a:r>
            <a:r>
              <a:rPr lang="en-US" sz="2800" i="1" dirty="0" smtClean="0"/>
              <a:t>United States history?  How were the assimilation processes both groups encountered similar?  How were they different? </a:t>
            </a:r>
            <a:endParaRPr lang="en-US" sz="2800" i="1" dirty="0"/>
          </a:p>
        </p:txBody>
      </p:sp>
    </p:spTree>
    <p:extLst>
      <p:ext uri="{BB962C8B-B14F-4D97-AF65-F5344CB8AC3E}">
        <p14:creationId xmlns:p14="http://schemas.microsoft.com/office/powerpoint/2010/main" val="9601426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90500"/>
            <a:ext cx="4038600" cy="4307840"/>
          </a:xfrm>
        </p:spPr>
      </p:pic>
      <p:sp>
        <p:nvSpPr>
          <p:cNvPr id="7" name="Text Placeholder 6"/>
          <p:cNvSpPr>
            <a:spLocks noGrp="1"/>
          </p:cNvSpPr>
          <p:nvPr>
            <p:ph type="body" sz="half" idx="2"/>
          </p:nvPr>
        </p:nvSpPr>
        <p:spPr>
          <a:xfrm>
            <a:off x="5715000" y="685800"/>
            <a:ext cx="2971800" cy="4267199"/>
          </a:xfrm>
        </p:spPr>
        <p:txBody>
          <a:bodyPr>
            <a:normAutofit/>
          </a:bodyPr>
          <a:lstStyle/>
          <a:p>
            <a:pPr marL="285750" indent="-285750">
              <a:buFont typeface="Wingdings" pitchFamily="2" charset="2"/>
              <a:buChar char="v"/>
            </a:pPr>
            <a:r>
              <a:rPr lang="en-US" dirty="0" smtClean="0"/>
              <a:t>Foreign Languages</a:t>
            </a:r>
          </a:p>
          <a:p>
            <a:pPr marL="285750" indent="-285750">
              <a:buFont typeface="Wingdings" pitchFamily="2" charset="2"/>
              <a:buChar char="v"/>
            </a:pPr>
            <a:r>
              <a:rPr lang="en-US" dirty="0" smtClean="0"/>
              <a:t>Non-Christian, or non-Protestant religious faiths.</a:t>
            </a:r>
          </a:p>
          <a:p>
            <a:pPr marL="285750" indent="-285750">
              <a:buFont typeface="Wingdings" pitchFamily="2" charset="2"/>
              <a:buChar char="v"/>
            </a:pPr>
            <a:r>
              <a:rPr lang="en-US" dirty="0" smtClean="0"/>
              <a:t>Unusual customs.</a:t>
            </a:r>
          </a:p>
          <a:p>
            <a:pPr marL="285750" indent="-285750">
              <a:buFont typeface="Wingdings" pitchFamily="2" charset="2"/>
              <a:buChar char="v"/>
            </a:pPr>
            <a:r>
              <a:rPr lang="en-US" dirty="0" smtClean="0"/>
              <a:t>Immigrants took jobs from American workers.</a:t>
            </a:r>
          </a:p>
          <a:p>
            <a:pPr marL="285750" indent="-285750">
              <a:buFont typeface="Wingdings" pitchFamily="2" charset="2"/>
              <a:buChar char="v"/>
            </a:pPr>
            <a:r>
              <a:rPr lang="en-US" dirty="0" smtClean="0"/>
              <a:t>Violence </a:t>
            </a:r>
          </a:p>
          <a:p>
            <a:pPr marL="285750" indent="-285750">
              <a:buFont typeface="Wingdings" pitchFamily="2" charset="2"/>
              <a:buChar char="v"/>
            </a:pPr>
            <a:r>
              <a:rPr lang="en-US" dirty="0" smtClean="0"/>
              <a:t>Crime</a:t>
            </a:r>
          </a:p>
          <a:p>
            <a:pPr marL="285750" indent="-285750">
              <a:buFont typeface="Wingdings" pitchFamily="2" charset="2"/>
              <a:buChar char="v"/>
            </a:pPr>
            <a:r>
              <a:rPr lang="en-US" dirty="0" smtClean="0"/>
              <a:t>Poverty</a:t>
            </a:r>
          </a:p>
          <a:p>
            <a:pPr marL="285750" indent="-285750">
              <a:buFont typeface="Wingdings" pitchFamily="2" charset="2"/>
              <a:buChar char="v"/>
            </a:pPr>
            <a:r>
              <a:rPr lang="en-US" dirty="0" smtClean="0"/>
              <a:t>Intemperance</a:t>
            </a:r>
          </a:p>
          <a:p>
            <a:pPr marL="285750" indent="-285750">
              <a:buFont typeface="Wingdings" pitchFamily="2" charset="2"/>
              <a:buChar char="v"/>
            </a:pPr>
            <a:r>
              <a:rPr lang="en-US" dirty="0" smtClean="0"/>
              <a:t>Anarchy</a:t>
            </a:r>
          </a:p>
          <a:p>
            <a:pPr marL="285750" indent="-285750">
              <a:buFont typeface="Wingdings" pitchFamily="2" charset="2"/>
              <a:buChar char="v"/>
            </a:pPr>
            <a:r>
              <a:rPr lang="en-US" dirty="0" smtClean="0"/>
              <a:t>Superstitions and Sabbath Desecration</a:t>
            </a:r>
          </a:p>
          <a:p>
            <a:pPr marL="285750" indent="-285750">
              <a:buFont typeface="Wingdings" pitchFamily="2" charset="2"/>
              <a:buChar char="v"/>
            </a:pPr>
            <a:endParaRPr lang="en-US" dirty="0"/>
          </a:p>
        </p:txBody>
      </p:sp>
      <p:sp>
        <p:nvSpPr>
          <p:cNvPr id="5" name="Title 4"/>
          <p:cNvSpPr>
            <a:spLocks noGrp="1"/>
          </p:cNvSpPr>
          <p:nvPr>
            <p:ph type="title"/>
          </p:nvPr>
        </p:nvSpPr>
        <p:spPr>
          <a:xfrm>
            <a:off x="777240" y="4876800"/>
            <a:ext cx="7543800" cy="1676400"/>
          </a:xfrm>
        </p:spPr>
        <p:txBody>
          <a:bodyPr/>
          <a:lstStyle/>
          <a:p>
            <a:r>
              <a:rPr lang="en-US" sz="2400" u="sng" dirty="0" smtClean="0"/>
              <a:t>Alleged Negative Characteristics of Immigrants </a:t>
            </a:r>
            <a:r>
              <a:rPr lang="en-US" sz="2400" dirty="0" smtClean="0"/>
              <a:t> - Nativists ascribed all of the problems in American Society to immigrant groups.  Frequently, immigrants were the victims of these conditions, not the cause.</a:t>
            </a:r>
            <a:r>
              <a:rPr lang="en-US" sz="2400" u="sng" dirty="0" smtClean="0"/>
              <a:t> </a:t>
            </a:r>
            <a:endParaRPr lang="en-US" sz="2400" u="sng" dirty="0"/>
          </a:p>
        </p:txBody>
      </p:sp>
    </p:spTree>
    <p:extLst>
      <p:ext uri="{BB962C8B-B14F-4D97-AF65-F5344CB8AC3E}">
        <p14:creationId xmlns:p14="http://schemas.microsoft.com/office/powerpoint/2010/main" val="37458612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l="5770" r="5770"/>
          <a:stretch>
            <a:fillRect/>
          </a:stretch>
        </p:blipFill>
        <p:spPr>
          <a:xfrm>
            <a:off x="425797" y="1600200"/>
            <a:ext cx="8425884" cy="3200400"/>
          </a:xfrm>
        </p:spPr>
      </p:pic>
      <p:sp>
        <p:nvSpPr>
          <p:cNvPr id="7" name="Text Placeholder 6"/>
          <p:cNvSpPr>
            <a:spLocks noGrp="1"/>
          </p:cNvSpPr>
          <p:nvPr>
            <p:ph type="body" sz="half" idx="2"/>
          </p:nvPr>
        </p:nvSpPr>
        <p:spPr>
          <a:xfrm>
            <a:off x="304800" y="381000"/>
            <a:ext cx="8534400" cy="1042753"/>
          </a:xfrm>
        </p:spPr>
        <p:txBody>
          <a:bodyPr>
            <a:normAutofit/>
          </a:bodyPr>
          <a:lstStyle/>
          <a:p>
            <a:r>
              <a:rPr lang="en-US" i="1" dirty="0" smtClean="0"/>
              <a:t>The Immigration Acts of 1917 and 1924 placed restrictive barriers on immigration as well.  Literacy requirements and economic tests prevented poor immigrants from coming to America.</a:t>
            </a:r>
            <a:endParaRPr lang="en-US" i="1" dirty="0"/>
          </a:p>
        </p:txBody>
      </p:sp>
      <p:sp>
        <p:nvSpPr>
          <p:cNvPr id="5" name="Title 4"/>
          <p:cNvSpPr>
            <a:spLocks noGrp="1"/>
          </p:cNvSpPr>
          <p:nvPr>
            <p:ph type="title"/>
          </p:nvPr>
        </p:nvSpPr>
        <p:spPr>
          <a:xfrm>
            <a:off x="777240" y="4876800"/>
            <a:ext cx="7543800" cy="1828800"/>
          </a:xfrm>
        </p:spPr>
        <p:txBody>
          <a:bodyPr/>
          <a:lstStyle/>
          <a:p>
            <a:r>
              <a:rPr lang="en-US" sz="4000" i="1" u="sng" dirty="0" smtClean="0"/>
              <a:t>Rise of Nativist Legislation: </a:t>
            </a:r>
            <a:br>
              <a:rPr lang="en-US" sz="4000" i="1" u="sng" dirty="0" smtClean="0"/>
            </a:br>
            <a:r>
              <a:rPr lang="en-US" sz="4000" i="1" u="sng" dirty="0" smtClean="0"/>
              <a:t>The Chinese Exclusion Act &amp; The Gentleman’s Agreement </a:t>
            </a:r>
            <a:endParaRPr lang="en-US" sz="4000" i="1" u="sng" dirty="0"/>
          </a:p>
        </p:txBody>
      </p:sp>
    </p:spTree>
    <p:extLst>
      <p:ext uri="{BB962C8B-B14F-4D97-AF65-F5344CB8AC3E}">
        <p14:creationId xmlns:p14="http://schemas.microsoft.com/office/powerpoint/2010/main" val="3082629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2560" y="685800"/>
            <a:ext cx="3874679" cy="3429000"/>
          </a:xfrm>
        </p:spPr>
      </p:pic>
      <p:sp>
        <p:nvSpPr>
          <p:cNvPr id="6" name="Text Placeholder 5"/>
          <p:cNvSpPr>
            <a:spLocks noGrp="1"/>
          </p:cNvSpPr>
          <p:nvPr>
            <p:ph type="body" sz="half" idx="2"/>
          </p:nvPr>
        </p:nvSpPr>
        <p:spPr>
          <a:xfrm>
            <a:off x="5638800" y="685801"/>
            <a:ext cx="3276600" cy="3429000"/>
          </a:xfrm>
        </p:spPr>
        <p:txBody>
          <a:bodyPr/>
          <a:lstStyle/>
          <a:p>
            <a:pPr marL="285750" indent="-285750">
              <a:buFont typeface="Wingdings" pitchFamily="2" charset="2"/>
              <a:buChar char="v"/>
            </a:pPr>
            <a:r>
              <a:rPr lang="en-US" dirty="0" smtClean="0"/>
              <a:t>Lack of land, or overcrowding in European Nations like Italy</a:t>
            </a:r>
          </a:p>
          <a:p>
            <a:pPr marL="285750" indent="-285750">
              <a:buFont typeface="Wingdings" pitchFamily="2" charset="2"/>
              <a:buChar char="v"/>
            </a:pPr>
            <a:r>
              <a:rPr lang="en-US" dirty="0" smtClean="0"/>
              <a:t>Religious persecution in Europe: Pogroms VS. Jewish</a:t>
            </a:r>
          </a:p>
          <a:p>
            <a:pPr marL="285750" indent="-285750">
              <a:buFont typeface="Wingdings" pitchFamily="2" charset="2"/>
              <a:buChar char="v"/>
            </a:pPr>
            <a:r>
              <a:rPr lang="en-US" dirty="0" smtClean="0"/>
              <a:t>Revolution and Political Unrest in nations like Mexico</a:t>
            </a:r>
          </a:p>
          <a:p>
            <a:pPr marL="285750" indent="-285750">
              <a:buFont typeface="Wingdings" pitchFamily="2" charset="2"/>
              <a:buChar char="v"/>
            </a:pPr>
            <a:r>
              <a:rPr lang="en-US" dirty="0" smtClean="0"/>
              <a:t>Job opportunities in the United States of America</a:t>
            </a:r>
          </a:p>
          <a:p>
            <a:pPr marL="285750" indent="-285750">
              <a:buFont typeface="Wingdings" pitchFamily="2" charset="2"/>
              <a:buChar char="v"/>
            </a:pPr>
            <a:r>
              <a:rPr lang="en-US" dirty="0" smtClean="0"/>
              <a:t>Freedoms: of speech, of the press, of religious expression, and the chance to participate in a democratic government.</a:t>
            </a:r>
            <a:endParaRPr lang="en-US" dirty="0"/>
          </a:p>
        </p:txBody>
      </p:sp>
      <p:sp>
        <p:nvSpPr>
          <p:cNvPr id="4" name="Title 3"/>
          <p:cNvSpPr>
            <a:spLocks noGrp="1"/>
          </p:cNvSpPr>
          <p:nvPr>
            <p:ph type="title"/>
          </p:nvPr>
        </p:nvSpPr>
        <p:spPr/>
        <p:txBody>
          <a:bodyPr/>
          <a:lstStyle/>
          <a:p>
            <a:r>
              <a:rPr lang="en-US" sz="2400" i="1" u="sng" dirty="0" smtClean="0"/>
              <a:t>Immigration to the United States was caused by a variety of “push” and “pull” factors.</a:t>
            </a:r>
            <a:endParaRPr lang="en-US" sz="2400" i="1" u="sng" dirty="0"/>
          </a:p>
        </p:txBody>
      </p:sp>
    </p:spTree>
    <p:extLst>
      <p:ext uri="{BB962C8B-B14F-4D97-AF65-F5344CB8AC3E}">
        <p14:creationId xmlns:p14="http://schemas.microsoft.com/office/powerpoint/2010/main" val="28993189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3124200" y="685800"/>
            <a:ext cx="5562600" cy="4267199"/>
          </a:xfrm>
        </p:spPr>
        <p:txBody>
          <a:bodyPr>
            <a:normAutofit fontScale="92500"/>
          </a:bodyPr>
          <a:lstStyle/>
          <a:p>
            <a:r>
              <a:rPr lang="en-US" dirty="0" smtClean="0"/>
              <a:t>The Irish Potato Famine of Black ‘47</a:t>
            </a:r>
          </a:p>
          <a:p>
            <a:r>
              <a:rPr lang="en-US" dirty="0" smtClean="0"/>
              <a:t>War and Conflict in Southeastern Europe </a:t>
            </a:r>
          </a:p>
          <a:p>
            <a:r>
              <a:rPr lang="en-US" dirty="0" smtClean="0"/>
              <a:t>Lack of Jobs and Land in Europe – Economic Opportunity in the United States.</a:t>
            </a:r>
          </a:p>
          <a:p>
            <a:r>
              <a:rPr lang="en-US" dirty="0" smtClean="0"/>
              <a:t>Religious Persecution in Europe – Religious Freedom in the United States.</a:t>
            </a:r>
          </a:p>
          <a:p>
            <a:r>
              <a:rPr lang="en-US" dirty="0" smtClean="0"/>
              <a:t>Democracy and Representative Government in the United States – against monarchies and authoritarian governments in Europe.</a:t>
            </a:r>
          </a:p>
          <a:p>
            <a:r>
              <a:rPr lang="en-US" dirty="0" smtClean="0"/>
              <a:t>The California Gold Rush, contract labor.</a:t>
            </a:r>
          </a:p>
          <a:p>
            <a:r>
              <a:rPr lang="en-US" dirty="0" smtClean="0"/>
              <a:t>Frequently, immigrants intended to make money and return to their homelands; this often worked out exactly as planned.</a:t>
            </a:r>
            <a:endParaRPr lang="en-US" dirty="0"/>
          </a:p>
        </p:txBody>
      </p:sp>
      <p:sp>
        <p:nvSpPr>
          <p:cNvPr id="8" name="Title 7"/>
          <p:cNvSpPr>
            <a:spLocks noGrp="1"/>
          </p:cNvSpPr>
          <p:nvPr>
            <p:ph type="title"/>
          </p:nvPr>
        </p:nvSpPr>
        <p:spPr/>
        <p:txBody>
          <a:bodyPr/>
          <a:lstStyle/>
          <a:p>
            <a:r>
              <a:rPr lang="en-US" sz="4000" dirty="0" smtClean="0"/>
              <a:t>Other Reasons for Immigration</a:t>
            </a:r>
            <a:endParaRPr lang="en-US" sz="4000" dirty="0"/>
          </a:p>
        </p:txBody>
      </p:sp>
    </p:spTree>
    <p:extLst>
      <p:ext uri="{BB962C8B-B14F-4D97-AF65-F5344CB8AC3E}">
        <p14:creationId xmlns:p14="http://schemas.microsoft.com/office/powerpoint/2010/main" val="4698934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4876800"/>
            <a:ext cx="8229600" cy="914400"/>
          </a:xfrm>
        </p:spPr>
        <p:txBody>
          <a:bodyPr/>
          <a:lstStyle/>
          <a:p>
            <a:r>
              <a:rPr lang="en-US" sz="3600" i="1" u="sng" dirty="0" smtClean="0"/>
              <a:t>Immigrants: The “Old” VS. The “New”</a:t>
            </a:r>
            <a:endParaRPr lang="en-US" sz="3600" i="1" u="sng" dirty="0"/>
          </a:p>
        </p:txBody>
      </p:sp>
      <p:sp>
        <p:nvSpPr>
          <p:cNvPr id="5" name="Content Placeholder 4"/>
          <p:cNvSpPr>
            <a:spLocks noGrp="1"/>
          </p:cNvSpPr>
          <p:nvPr>
            <p:ph sz="quarter" idx="13"/>
          </p:nvPr>
        </p:nvSpPr>
        <p:spPr>
          <a:xfrm>
            <a:off x="914400" y="609600"/>
            <a:ext cx="3703320" cy="4066032"/>
          </a:xfrm>
        </p:spPr>
        <p:txBody>
          <a:bodyPr>
            <a:normAutofit lnSpcReduction="10000"/>
          </a:bodyPr>
          <a:lstStyle/>
          <a:p>
            <a:pPr marL="18288" indent="0" algn="ctr">
              <a:buNone/>
            </a:pPr>
            <a:r>
              <a:rPr lang="en-US" b="1" u="sng" dirty="0" smtClean="0"/>
              <a:t>“Old Immigrants”</a:t>
            </a:r>
          </a:p>
          <a:p>
            <a:r>
              <a:rPr lang="en-US" dirty="0" smtClean="0"/>
              <a:t>The myth of the WASP – White, Anglo-Saxon Protestants…</a:t>
            </a:r>
          </a:p>
          <a:p>
            <a:r>
              <a:rPr lang="en-US" dirty="0" smtClean="0"/>
              <a:t>Northern or Western Europeans</a:t>
            </a:r>
          </a:p>
          <a:p>
            <a:r>
              <a:rPr lang="en-US" dirty="0" smtClean="0"/>
              <a:t>English Speakers or familiarity with the language and alphabet</a:t>
            </a:r>
          </a:p>
          <a:p>
            <a:r>
              <a:rPr lang="en-US" dirty="0" smtClean="0"/>
              <a:t>Protestant faiths allowed church-centered community development.</a:t>
            </a:r>
          </a:p>
          <a:p>
            <a:pPr marL="18288" indent="0">
              <a:buNone/>
            </a:pPr>
            <a:endParaRPr lang="en-US" dirty="0" smtClean="0"/>
          </a:p>
        </p:txBody>
      </p:sp>
      <p:sp>
        <p:nvSpPr>
          <p:cNvPr id="6" name="Content Placeholder 5"/>
          <p:cNvSpPr>
            <a:spLocks noGrp="1"/>
          </p:cNvSpPr>
          <p:nvPr>
            <p:ph sz="quarter" idx="14"/>
          </p:nvPr>
        </p:nvSpPr>
        <p:spPr>
          <a:xfrm>
            <a:off x="4953000" y="609600"/>
            <a:ext cx="3349752" cy="4343400"/>
          </a:xfrm>
        </p:spPr>
        <p:txBody>
          <a:bodyPr>
            <a:normAutofit fontScale="92500" lnSpcReduction="10000"/>
          </a:bodyPr>
          <a:lstStyle/>
          <a:p>
            <a:pPr marL="18288" indent="0">
              <a:buNone/>
            </a:pPr>
            <a:r>
              <a:rPr lang="en-US" sz="2300" b="1" u="sng" dirty="0" smtClean="0">
                <a:solidFill>
                  <a:schemeClr val="bg2">
                    <a:lumMod val="75000"/>
                  </a:schemeClr>
                </a:solidFill>
              </a:rPr>
              <a:t>“The New Immigrants”</a:t>
            </a:r>
          </a:p>
          <a:p>
            <a:r>
              <a:rPr lang="en-US" sz="2300" dirty="0" smtClean="0">
                <a:solidFill>
                  <a:schemeClr val="bg2">
                    <a:lumMod val="75000"/>
                  </a:schemeClr>
                </a:solidFill>
              </a:rPr>
              <a:t>Southern and Eastern Europeans… Russian, Slavic, Balkan, Italian, Greek, Chinese, Japanese</a:t>
            </a:r>
          </a:p>
          <a:p>
            <a:r>
              <a:rPr lang="en-US" sz="2300" dirty="0" smtClean="0">
                <a:solidFill>
                  <a:schemeClr val="bg2">
                    <a:lumMod val="75000"/>
                  </a:schemeClr>
                </a:solidFill>
              </a:rPr>
              <a:t>Non English speakers – some with unique alphabets: Greek Cyrillic, Arabic.</a:t>
            </a:r>
          </a:p>
          <a:p>
            <a:r>
              <a:rPr lang="en-US" sz="2300" dirty="0" smtClean="0">
                <a:solidFill>
                  <a:schemeClr val="bg2">
                    <a:lumMod val="75000"/>
                  </a:schemeClr>
                </a:solidFill>
              </a:rPr>
              <a:t>Catholic, Jewish, or Orthodox Christian faiths made assimilation more difficult. </a:t>
            </a:r>
          </a:p>
          <a:p>
            <a:pPr marL="18288" indent="0">
              <a:buNone/>
            </a:pPr>
            <a:endParaRPr lang="en-US" dirty="0"/>
          </a:p>
        </p:txBody>
      </p:sp>
      <p:sp>
        <p:nvSpPr>
          <p:cNvPr id="2" name="Rounded Rectangle 1"/>
          <p:cNvSpPr/>
          <p:nvPr/>
        </p:nvSpPr>
        <p:spPr>
          <a:xfrm>
            <a:off x="4495800" y="457200"/>
            <a:ext cx="4114800" cy="44196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marL="18288" indent="0">
              <a:buNone/>
            </a:pPr>
            <a:r>
              <a:rPr lang="en-US" b="1" u="sng" dirty="0" smtClean="0">
                <a:solidFill>
                  <a:schemeClr val="bg2">
                    <a:lumMod val="75000"/>
                  </a:schemeClr>
                </a:solidFill>
              </a:rPr>
              <a:t>“The </a:t>
            </a:r>
            <a:r>
              <a:rPr lang="en-US" b="1" u="sng" dirty="0">
                <a:solidFill>
                  <a:schemeClr val="bg2">
                    <a:lumMod val="75000"/>
                  </a:schemeClr>
                </a:solidFill>
              </a:rPr>
              <a:t>New Immigrants</a:t>
            </a:r>
            <a:r>
              <a:rPr lang="en-US" b="1" u="sng" dirty="0" smtClean="0">
                <a:solidFill>
                  <a:schemeClr val="bg2">
                    <a:lumMod val="75000"/>
                  </a:schemeClr>
                </a:solidFill>
              </a:rPr>
              <a:t>”</a:t>
            </a:r>
            <a:endParaRPr lang="en-US" b="1" u="sng" dirty="0">
              <a:solidFill>
                <a:schemeClr val="bg2">
                  <a:lumMod val="75000"/>
                </a:schemeClr>
              </a:solidFill>
            </a:endParaRPr>
          </a:p>
          <a:p>
            <a:pPr marL="285750" indent="-285750">
              <a:buFont typeface="Wingdings" pitchFamily="2" charset="2"/>
              <a:buChar char="v"/>
            </a:pPr>
            <a:r>
              <a:rPr lang="en-US" dirty="0">
                <a:solidFill>
                  <a:schemeClr val="bg2">
                    <a:lumMod val="75000"/>
                  </a:schemeClr>
                </a:solidFill>
              </a:rPr>
              <a:t>Southern and Eastern Europeans… Russian, Slavic, Balkan, Italian, Greek, Chinese, Japanese</a:t>
            </a:r>
          </a:p>
          <a:p>
            <a:pPr marL="285750" indent="-285750">
              <a:buFont typeface="Wingdings" pitchFamily="2" charset="2"/>
              <a:buChar char="v"/>
            </a:pPr>
            <a:r>
              <a:rPr lang="en-US" dirty="0">
                <a:solidFill>
                  <a:schemeClr val="bg2">
                    <a:lumMod val="75000"/>
                  </a:schemeClr>
                </a:solidFill>
              </a:rPr>
              <a:t>Non English speakers – some with unique alphabets: Greek Cyrillic, </a:t>
            </a:r>
            <a:r>
              <a:rPr lang="en-US" dirty="0" smtClean="0">
                <a:solidFill>
                  <a:schemeClr val="bg2">
                    <a:lumMod val="75000"/>
                  </a:schemeClr>
                </a:solidFill>
              </a:rPr>
              <a:t>Arabic, or Chinese characters.</a:t>
            </a:r>
            <a:endParaRPr lang="en-US" dirty="0">
              <a:solidFill>
                <a:schemeClr val="bg2">
                  <a:lumMod val="75000"/>
                </a:schemeClr>
              </a:solidFill>
            </a:endParaRPr>
          </a:p>
          <a:p>
            <a:pPr marL="285750" indent="-285750">
              <a:buFont typeface="Wingdings" pitchFamily="2" charset="2"/>
              <a:buChar char="v"/>
            </a:pPr>
            <a:r>
              <a:rPr lang="en-US" dirty="0">
                <a:solidFill>
                  <a:schemeClr val="bg2">
                    <a:lumMod val="75000"/>
                  </a:schemeClr>
                </a:solidFill>
              </a:rPr>
              <a:t>Catholic, Jewish, or Orthodox Christian faiths made assimilation more difficult. </a:t>
            </a:r>
          </a:p>
          <a:p>
            <a:pPr marL="18288" indent="0">
              <a:buNone/>
            </a:pPr>
            <a:endParaRPr lang="en-US" dirty="0"/>
          </a:p>
        </p:txBody>
      </p:sp>
    </p:spTree>
    <p:extLst>
      <p:ext uri="{BB962C8B-B14F-4D97-AF65-F5344CB8AC3E}">
        <p14:creationId xmlns:p14="http://schemas.microsoft.com/office/powerpoint/2010/main" val="6315011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Ellis Island, New York Harbor </a:t>
            </a:r>
            <a:endParaRPr lang="en-US" dirty="0"/>
          </a:p>
        </p:txBody>
      </p:sp>
      <p:pic>
        <p:nvPicPr>
          <p:cNvPr id="10" name="Content Placeholder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344613" y="1514475"/>
            <a:ext cx="3276600" cy="2457450"/>
          </a:xfrm>
        </p:spPr>
      </p:pic>
      <p:sp>
        <p:nvSpPr>
          <p:cNvPr id="8" name="Text Placeholder 7"/>
          <p:cNvSpPr>
            <a:spLocks noGrp="1"/>
          </p:cNvSpPr>
          <p:nvPr>
            <p:ph type="body" sz="quarter" idx="3"/>
          </p:nvPr>
        </p:nvSpPr>
        <p:spPr/>
        <p:txBody>
          <a:bodyPr/>
          <a:lstStyle/>
          <a:p>
            <a:r>
              <a:rPr lang="en-US" dirty="0" smtClean="0"/>
              <a:t>Angel Island, San Francisco Bay</a:t>
            </a:r>
            <a:endParaRPr lang="en-US" dirty="0"/>
          </a:p>
        </p:txBody>
      </p:sp>
      <p:pic>
        <p:nvPicPr>
          <p:cNvPr id="11" name="Content Placeholder 10"/>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055823" y="1524000"/>
            <a:ext cx="3220178" cy="2438400"/>
          </a:xfrm>
        </p:spPr>
      </p:pic>
      <p:sp>
        <p:nvSpPr>
          <p:cNvPr id="5" name="Title 4"/>
          <p:cNvSpPr>
            <a:spLocks noGrp="1"/>
          </p:cNvSpPr>
          <p:nvPr>
            <p:ph type="title"/>
          </p:nvPr>
        </p:nvSpPr>
        <p:spPr/>
        <p:txBody>
          <a:bodyPr/>
          <a:lstStyle/>
          <a:p>
            <a:endParaRPr lang="en-US" sz="2400" dirty="0">
              <a:solidFill>
                <a:schemeClr val="bg2">
                  <a:lumMod val="50000"/>
                </a:schemeClr>
              </a:solidFill>
            </a:endParaRPr>
          </a:p>
        </p:txBody>
      </p:sp>
      <p:sp>
        <p:nvSpPr>
          <p:cNvPr id="2" name="Rounded Rectangle 1"/>
          <p:cNvSpPr/>
          <p:nvPr/>
        </p:nvSpPr>
        <p:spPr>
          <a:xfrm>
            <a:off x="381000" y="4495800"/>
            <a:ext cx="8534400" cy="19812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2800" i="1" dirty="0">
                <a:solidFill>
                  <a:schemeClr val="bg2">
                    <a:lumMod val="50000"/>
                  </a:schemeClr>
                </a:solidFill>
              </a:rPr>
              <a:t>Immigration Stations processed New Immigrants to the United States – by the 1880s, though, immigration restrictions were being drafted into law.</a:t>
            </a:r>
            <a:endParaRPr lang="en-US" sz="2800" i="1" dirty="0"/>
          </a:p>
        </p:txBody>
      </p:sp>
    </p:spTree>
    <p:extLst>
      <p:ext uri="{BB962C8B-B14F-4D97-AF65-F5344CB8AC3E}">
        <p14:creationId xmlns:p14="http://schemas.microsoft.com/office/powerpoint/2010/main" val="16644356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half" idx="2"/>
          </p:nvPr>
        </p:nvSpPr>
        <p:spPr>
          <a:xfrm>
            <a:off x="2743200" y="3505200"/>
            <a:ext cx="5029200" cy="720804"/>
          </a:xfrm>
        </p:spPr>
        <p:txBody>
          <a:bodyPr>
            <a:normAutofit fontScale="92500" lnSpcReduction="10000"/>
          </a:bodyPr>
          <a:lstStyle/>
          <a:p>
            <a:r>
              <a:rPr lang="en-US" dirty="0" smtClean="0"/>
              <a:t>The process of becoming a part of another culture – it may require learning new languages, social norms, customs, holidays, traditions, and common beliefs. </a:t>
            </a:r>
            <a:endParaRPr lang="en-US" dirty="0"/>
          </a:p>
        </p:txBody>
      </p:sp>
      <p:sp>
        <p:nvSpPr>
          <p:cNvPr id="7" name="Title 6"/>
          <p:cNvSpPr>
            <a:spLocks noGrp="1"/>
          </p:cNvSpPr>
          <p:nvPr>
            <p:ph type="title"/>
          </p:nvPr>
        </p:nvSpPr>
        <p:spPr/>
        <p:txBody>
          <a:bodyPr/>
          <a:lstStyle/>
          <a:p>
            <a:r>
              <a:rPr lang="en-US" sz="4000" dirty="0" smtClean="0">
                <a:solidFill>
                  <a:schemeClr val="bg2">
                    <a:lumMod val="40000"/>
                    <a:lumOff val="60000"/>
                  </a:schemeClr>
                </a:solidFill>
              </a:rPr>
              <a:t>Assimilation</a:t>
            </a:r>
            <a:r>
              <a:rPr lang="en-US" sz="4000" dirty="0" smtClean="0"/>
              <a:t> – (</a:t>
            </a:r>
            <a:r>
              <a:rPr lang="en-US" sz="4000" i="1" dirty="0" smtClean="0"/>
              <a:t>n.</a:t>
            </a:r>
            <a:r>
              <a:rPr lang="en-US" sz="4000" dirty="0" smtClean="0"/>
              <a:t>) a </a:t>
            </a:r>
            <a:r>
              <a:rPr lang="en-US" sz="4000" u="sng" dirty="0" smtClean="0"/>
              <a:t>process</a:t>
            </a:r>
            <a:r>
              <a:rPr lang="en-US" sz="4000" dirty="0" smtClean="0"/>
              <a:t>…</a:t>
            </a:r>
            <a:endParaRPr lang="en-US" sz="4000" dirty="0"/>
          </a:p>
        </p:txBody>
      </p:sp>
      <p:pic>
        <p:nvPicPr>
          <p:cNvPr id="18" name="Picture Placeholder 17"/>
          <p:cNvPicPr>
            <a:picLocks noGrp="1" noChangeAspect="1"/>
          </p:cNvPicPr>
          <p:nvPr>
            <p:ph type="pic" idx="1"/>
          </p:nvPr>
        </p:nvPicPr>
        <p:blipFill>
          <a:blip r:embed="rId2">
            <a:extLst>
              <a:ext uri="{28A0092B-C50C-407E-A947-70E740481C1C}">
                <a14:useLocalDpi xmlns:a14="http://schemas.microsoft.com/office/drawing/2010/main" val="0"/>
              </a:ext>
            </a:extLst>
          </a:blip>
          <a:srcRect t="1330" b="1330"/>
          <a:stretch>
            <a:fillRect/>
          </a:stretch>
        </p:blipFill>
        <p:spPr>
          <a:xfrm>
            <a:off x="2438400" y="228600"/>
            <a:ext cx="4538131" cy="3047999"/>
          </a:xfrm>
        </p:spPr>
      </p:pic>
    </p:spTree>
    <p:extLst>
      <p:ext uri="{BB962C8B-B14F-4D97-AF65-F5344CB8AC3E}">
        <p14:creationId xmlns:p14="http://schemas.microsoft.com/office/powerpoint/2010/main" val="40032070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7371" y="1261653"/>
            <a:ext cx="7867598" cy="3234147"/>
          </a:xfrm>
        </p:spPr>
      </p:pic>
      <p:sp>
        <p:nvSpPr>
          <p:cNvPr id="5" name="Title 4"/>
          <p:cNvSpPr>
            <a:spLocks noGrp="1"/>
          </p:cNvSpPr>
          <p:nvPr>
            <p:ph type="title"/>
          </p:nvPr>
        </p:nvSpPr>
        <p:spPr>
          <a:xfrm>
            <a:off x="777240" y="4876800"/>
            <a:ext cx="7543800" cy="1447800"/>
          </a:xfrm>
        </p:spPr>
        <p:txBody>
          <a:bodyPr/>
          <a:lstStyle/>
          <a:p>
            <a:r>
              <a:rPr lang="en-US" sz="2400" dirty="0" smtClean="0"/>
              <a:t>How did Theodore Roosevelt’s views on immigration compare with Nativists?  To what extent did he support immigrants? </a:t>
            </a:r>
            <a:endParaRPr lang="en-US" sz="2400" dirty="0"/>
          </a:p>
        </p:txBody>
      </p:sp>
    </p:spTree>
    <p:extLst>
      <p:ext uri="{BB962C8B-B14F-4D97-AF65-F5344CB8AC3E}">
        <p14:creationId xmlns:p14="http://schemas.microsoft.com/office/powerpoint/2010/main" val="3378738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p:txBody>
          <a:bodyPr/>
          <a:lstStyle/>
          <a:p>
            <a:r>
              <a:rPr lang="en-US" dirty="0" smtClean="0"/>
              <a:t>Ethnic neighborhoods allowed immigrants to have all of the comforts of home – a common language, culture, and even favorite foods – in their adopted nation.  It could also prevent assimilation, though, since older family members never ventured out of the neighborhood to learn about American culture.</a:t>
            </a:r>
            <a:endParaRPr lang="en-US" dirty="0"/>
          </a:p>
        </p:txBody>
      </p:sp>
      <p:sp>
        <p:nvSpPr>
          <p:cNvPr id="5" name="Title 4"/>
          <p:cNvSpPr>
            <a:spLocks noGrp="1"/>
          </p:cNvSpPr>
          <p:nvPr>
            <p:ph type="title"/>
          </p:nvPr>
        </p:nvSpPr>
        <p:spPr>
          <a:xfrm>
            <a:off x="457200" y="4876800"/>
            <a:ext cx="7543800" cy="914400"/>
          </a:xfrm>
        </p:spPr>
        <p:txBody>
          <a:bodyPr/>
          <a:lstStyle/>
          <a:p>
            <a:pPr algn="ctr"/>
            <a:r>
              <a:rPr lang="en-US" i="1" dirty="0" smtClean="0">
                <a:solidFill>
                  <a:schemeClr val="bg2">
                    <a:lumMod val="40000"/>
                    <a:lumOff val="60000"/>
                  </a:schemeClr>
                </a:solidFill>
              </a:rPr>
              <a:t>Ethnic Neighborhoods</a:t>
            </a:r>
            <a:endParaRPr lang="en-US" i="1" dirty="0">
              <a:solidFill>
                <a:schemeClr val="bg2">
                  <a:lumMod val="40000"/>
                  <a:lumOff val="60000"/>
                </a:schemeClr>
              </a:solidFill>
            </a:endParaRPr>
          </a:p>
        </p:txBody>
      </p:sp>
      <p:pic>
        <p:nvPicPr>
          <p:cNvPr id="10" name="Content Placeholder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823646"/>
            <a:ext cx="4343400" cy="3153308"/>
          </a:xfrm>
        </p:spPr>
      </p:pic>
    </p:spTree>
    <p:extLst>
      <p:ext uri="{BB962C8B-B14F-4D97-AF65-F5344CB8AC3E}">
        <p14:creationId xmlns:p14="http://schemas.microsoft.com/office/powerpoint/2010/main" val="28279440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 y="712727"/>
            <a:ext cx="4495800" cy="5584946"/>
          </a:xfrm>
        </p:spPr>
      </p:pic>
      <p:sp>
        <p:nvSpPr>
          <p:cNvPr id="10" name="Rounded Rectangle 9"/>
          <p:cNvSpPr/>
          <p:nvPr/>
        </p:nvSpPr>
        <p:spPr>
          <a:xfrm>
            <a:off x="4953000" y="609600"/>
            <a:ext cx="3962400" cy="59436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2400" i="1" dirty="0" smtClean="0"/>
              <a:t>The term “Melting Pot” is often applied to the United States – suggesting that all nationalities, religious groups, and ethnicities have been able to seamlessly blend in to American society over the years?  The accuracy of this metaphor is much debated.  In what ways, though, have Americans insisted upon assimilation over the years?</a:t>
            </a:r>
            <a:endParaRPr lang="en-US" sz="2400" i="1" dirty="0"/>
          </a:p>
        </p:txBody>
      </p:sp>
    </p:spTree>
    <p:extLst>
      <p:ext uri="{BB962C8B-B14F-4D97-AF65-F5344CB8AC3E}">
        <p14:creationId xmlns:p14="http://schemas.microsoft.com/office/powerpoint/2010/main" val="16729921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314</TotalTime>
  <Words>875</Words>
  <Application>Microsoft Office PowerPoint</Application>
  <PresentationFormat>On-screen Show (4:3)</PresentationFormat>
  <Paragraphs>63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Elemental</vt:lpstr>
      <vt:lpstr>Immigration &amp; Change</vt:lpstr>
      <vt:lpstr>Immigration to the United States was caused by a variety of “push” and “pull” factors.</vt:lpstr>
      <vt:lpstr>Other Reasons for Immigration</vt:lpstr>
      <vt:lpstr>Immigrants: The “Old” VS. The “New”</vt:lpstr>
      <vt:lpstr>PowerPoint Presentation</vt:lpstr>
      <vt:lpstr>Assimilation – (n.) a process…</vt:lpstr>
      <vt:lpstr>How did Theodore Roosevelt’s views on immigration compare with Nativists?  To what extent did he support immigrants? </vt:lpstr>
      <vt:lpstr>Ethnic Neighborhoods</vt:lpstr>
      <vt:lpstr>PowerPoint Presentation</vt:lpstr>
      <vt:lpstr>PowerPoint Presentation</vt:lpstr>
      <vt:lpstr>Immigrant Contributions</vt:lpstr>
      <vt:lpstr>Nativism – (n.) Anti-Immigrant bigotry and racism</vt:lpstr>
      <vt:lpstr>PowerPoint Presentation</vt:lpstr>
      <vt:lpstr>PowerPoint Presentation</vt:lpstr>
      <vt:lpstr>Alleged Negative Characteristics of Immigrants  - Nativists ascribed all of the problems in American Society to immigrant groups.  Frequently, immigrants were the victims of these conditions, not the cause. </vt:lpstr>
      <vt:lpstr>Rise of Nativist Legislation:  The Chinese Exclusion Act &amp; The Gentleman’s Agreement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New Immigrants</dc:title>
  <dc:creator>Adam</dc:creator>
  <cp:lastModifiedBy>Adam</cp:lastModifiedBy>
  <cp:revision>16</cp:revision>
  <dcterms:created xsi:type="dcterms:W3CDTF">2011-06-30T01:31:15Z</dcterms:created>
  <dcterms:modified xsi:type="dcterms:W3CDTF">2014-03-06T00:21:26Z</dcterms:modified>
</cp:coreProperties>
</file>